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1516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9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492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83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05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37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74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6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3179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31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681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26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149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51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7934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6343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19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88787E9C-07B7-4B63-93DB-DA9C5280C8E7}" type="datetimeFigureOut">
              <a:rPr lang="en-CA" smtClean="0"/>
              <a:t>2016-02-16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375FBDE4-6797-4A26-89E6-1DB86787F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991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  <p:sldLayoutId id="21474841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solidFill>
            <a:schemeClr val="accent1"/>
          </a:soli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8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6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2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Church Treasurer Seminar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By Scott Nischuk and Becky Masson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8694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996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We Will Cover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Tasks of the Treasurer</a:t>
            </a:r>
          </a:p>
          <a:p>
            <a:r>
              <a:rPr lang="en-CA" sz="2400" dirty="0" smtClean="0"/>
              <a:t>Canadian Laws regarding Church Finances</a:t>
            </a:r>
          </a:p>
          <a:p>
            <a:r>
              <a:rPr lang="en-CA" sz="2400" dirty="0" smtClean="0"/>
              <a:t>Policies of the Seventh-day Adventist Church</a:t>
            </a:r>
          </a:p>
          <a:p>
            <a:r>
              <a:rPr lang="en-CA" sz="2400" dirty="0" smtClean="0"/>
              <a:t>Q&amp;A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1601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Tasks of the Treasurer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Weekly Tasks</a:t>
            </a:r>
          </a:p>
          <a:p>
            <a:pPr lvl="1"/>
            <a:r>
              <a:rPr lang="en-CA" sz="2000" dirty="0" smtClean="0"/>
              <a:t>Collect and count offering</a:t>
            </a:r>
          </a:p>
          <a:p>
            <a:pPr lvl="1"/>
            <a:r>
              <a:rPr lang="en-CA" sz="2000" dirty="0" smtClean="0"/>
              <a:t>Make deposits to the bank</a:t>
            </a:r>
          </a:p>
          <a:p>
            <a:pPr lvl="1"/>
            <a:r>
              <a:rPr lang="en-CA" sz="2000" dirty="0" smtClean="0"/>
              <a:t>Pay bills and expense claims</a:t>
            </a:r>
          </a:p>
          <a:p>
            <a:r>
              <a:rPr lang="en-CA" sz="2400" dirty="0" smtClean="0"/>
              <a:t>Monthly Tasks</a:t>
            </a:r>
          </a:p>
          <a:p>
            <a:pPr lvl="1"/>
            <a:r>
              <a:rPr lang="en-CA" sz="2000" dirty="0" smtClean="0"/>
              <a:t>Adventist Giving Online</a:t>
            </a:r>
          </a:p>
          <a:p>
            <a:pPr lvl="1"/>
            <a:r>
              <a:rPr lang="en-CA" sz="2000" dirty="0" smtClean="0"/>
              <a:t>Make entries to </a:t>
            </a:r>
            <a:r>
              <a:rPr lang="en-CA" sz="2000" dirty="0" err="1" smtClean="0"/>
              <a:t>ChurchPal</a:t>
            </a:r>
            <a:endParaRPr lang="en-CA" sz="2000" dirty="0" smtClean="0"/>
          </a:p>
          <a:p>
            <a:pPr lvl="1"/>
            <a:r>
              <a:rPr lang="en-CA" sz="2000" dirty="0" smtClean="0"/>
              <a:t>Reconcile bank statement</a:t>
            </a:r>
          </a:p>
          <a:p>
            <a:pPr lvl="2"/>
            <a:r>
              <a:rPr lang="en-CA" sz="1800" dirty="0" smtClean="0"/>
              <a:t>Process by which you match your records in </a:t>
            </a:r>
            <a:r>
              <a:rPr lang="en-CA" sz="1800" dirty="0" err="1" smtClean="0"/>
              <a:t>ChurchPal</a:t>
            </a:r>
            <a:r>
              <a:rPr lang="en-CA" sz="1800" dirty="0" smtClean="0"/>
              <a:t> with bank’s records</a:t>
            </a:r>
          </a:p>
          <a:p>
            <a:pPr lvl="1"/>
            <a:r>
              <a:rPr lang="en-CA" sz="2000" dirty="0" smtClean="0"/>
              <a:t>File documents</a:t>
            </a:r>
          </a:p>
        </p:txBody>
      </p:sp>
    </p:spTree>
    <p:extLst>
      <p:ext uri="{BB962C8B-B14F-4D97-AF65-F5344CB8AC3E}">
        <p14:creationId xmlns:p14="http://schemas.microsoft.com/office/powerpoint/2010/main" val="134002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Tasks of the Treasurer cont.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48" y="2314898"/>
            <a:ext cx="7511472" cy="4041162"/>
          </a:xfrm>
        </p:spPr>
        <p:txBody>
          <a:bodyPr>
            <a:noAutofit/>
          </a:bodyPr>
          <a:lstStyle/>
          <a:p>
            <a:r>
              <a:rPr lang="en-CA" sz="2400" dirty="0" smtClean="0"/>
              <a:t>Monthly Tasks cont.</a:t>
            </a:r>
          </a:p>
          <a:p>
            <a:pPr lvl="1"/>
            <a:r>
              <a:rPr lang="en-CA" sz="2000" dirty="0" smtClean="0"/>
              <a:t>Transmit </a:t>
            </a:r>
            <a:r>
              <a:rPr lang="en-CA" sz="2000" dirty="0" err="1" smtClean="0"/>
              <a:t>ChurchPal</a:t>
            </a:r>
            <a:r>
              <a:rPr lang="en-CA" sz="2000" dirty="0" smtClean="0"/>
              <a:t> info to Conference</a:t>
            </a:r>
          </a:p>
          <a:p>
            <a:pPr lvl="1"/>
            <a:r>
              <a:rPr lang="en-CA" sz="2000" dirty="0" smtClean="0"/>
              <a:t>Present financial reports to board</a:t>
            </a:r>
          </a:p>
          <a:p>
            <a:r>
              <a:rPr lang="en-CA" sz="2400" dirty="0" smtClean="0"/>
              <a:t>Yearly Tasks</a:t>
            </a:r>
          </a:p>
          <a:p>
            <a:pPr lvl="1"/>
            <a:r>
              <a:rPr lang="en-CA" sz="2000" dirty="0" smtClean="0"/>
              <a:t>Year-end</a:t>
            </a:r>
          </a:p>
          <a:p>
            <a:pPr lvl="2"/>
            <a:r>
              <a:rPr lang="en-CA" sz="1800" dirty="0" smtClean="0"/>
              <a:t>Ensure NSF cheques are reversed in December in </a:t>
            </a:r>
            <a:r>
              <a:rPr lang="en-CA" sz="1800" dirty="0" err="1" smtClean="0"/>
              <a:t>ChurchPal</a:t>
            </a:r>
            <a:endParaRPr lang="en-CA" sz="1800" dirty="0" smtClean="0"/>
          </a:p>
          <a:p>
            <a:pPr lvl="2"/>
            <a:r>
              <a:rPr lang="en-CA" sz="1800" dirty="0" smtClean="0"/>
              <a:t>Transmit </a:t>
            </a:r>
            <a:r>
              <a:rPr lang="en-CA" sz="1800" dirty="0" err="1" smtClean="0"/>
              <a:t>ChurchPal</a:t>
            </a:r>
            <a:r>
              <a:rPr lang="en-CA" sz="1800" dirty="0" smtClean="0"/>
              <a:t> info to Conference </a:t>
            </a:r>
            <a:r>
              <a:rPr lang="en-CA" sz="1800" b="1" dirty="0" smtClean="0"/>
              <a:t>by Jan 10</a:t>
            </a:r>
            <a:endParaRPr lang="en-CA" sz="1800" dirty="0" smtClean="0"/>
          </a:p>
          <a:p>
            <a:pPr lvl="1"/>
            <a:r>
              <a:rPr lang="en-CA" sz="2000" dirty="0" smtClean="0"/>
              <a:t>Present audit report to board</a:t>
            </a:r>
          </a:p>
          <a:p>
            <a:pPr lvl="1"/>
            <a:r>
              <a:rPr lang="en-CA" sz="2000" dirty="0" smtClean="0"/>
              <a:t>Print donation receipts</a:t>
            </a:r>
          </a:p>
          <a:p>
            <a:pPr lvl="1"/>
            <a:r>
              <a:rPr lang="en-CA" sz="2000" dirty="0" smtClean="0"/>
              <a:t>File GST rebate claim</a:t>
            </a:r>
          </a:p>
          <a:p>
            <a:pPr lvl="1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0996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Laws regarding Church Finances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Donations to Other Charities</a:t>
            </a:r>
          </a:p>
          <a:p>
            <a:pPr lvl="1"/>
            <a:r>
              <a:rPr lang="en-CA" sz="2000" dirty="0" smtClean="0"/>
              <a:t>May donate to other registered Canadian charities</a:t>
            </a:r>
          </a:p>
          <a:p>
            <a:pPr lvl="1"/>
            <a:r>
              <a:rPr lang="en-CA" sz="2000" dirty="0" smtClean="0"/>
              <a:t>Other charity’s purposes must be in harmony with ours</a:t>
            </a:r>
          </a:p>
          <a:p>
            <a:pPr lvl="1"/>
            <a:r>
              <a:rPr lang="en-CA" sz="2000" dirty="0" smtClean="0"/>
              <a:t>May issue receipts</a:t>
            </a:r>
          </a:p>
          <a:p>
            <a:r>
              <a:rPr lang="en-CA" sz="2400" dirty="0" smtClean="0"/>
              <a:t>Donations outside Canada</a:t>
            </a:r>
          </a:p>
          <a:p>
            <a:pPr lvl="1"/>
            <a:r>
              <a:rPr lang="en-CA" sz="2000" dirty="0" smtClean="0"/>
              <a:t>PROHIBITED</a:t>
            </a:r>
          </a:p>
          <a:p>
            <a:pPr lvl="1"/>
            <a:r>
              <a:rPr lang="en-CA" sz="2000" dirty="0" smtClean="0"/>
              <a:t>Doesn’t matter if Adventist church, conference, or school</a:t>
            </a:r>
          </a:p>
          <a:p>
            <a:pPr lvl="1"/>
            <a:r>
              <a:rPr lang="en-CA" sz="2000" dirty="0" smtClean="0"/>
              <a:t>Some exceptions for Adventist universities in USA</a:t>
            </a:r>
          </a:p>
          <a:p>
            <a:pPr lvl="1"/>
            <a:r>
              <a:rPr lang="en-CA" sz="2000" dirty="0" smtClean="0"/>
              <a:t>May use Agency Agreement</a:t>
            </a:r>
          </a:p>
        </p:txBody>
      </p:sp>
    </p:spTree>
    <p:extLst>
      <p:ext uri="{BB962C8B-B14F-4D97-AF65-F5344CB8AC3E}">
        <p14:creationId xmlns:p14="http://schemas.microsoft.com/office/powerpoint/2010/main" val="80469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Laws regarding Church Finances cont.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Donations to Individuals</a:t>
            </a:r>
          </a:p>
          <a:p>
            <a:pPr lvl="1"/>
            <a:r>
              <a:rPr lang="en-CA" sz="2000" dirty="0" smtClean="0"/>
              <a:t>Generally prohibited</a:t>
            </a:r>
          </a:p>
          <a:p>
            <a:pPr lvl="1"/>
            <a:r>
              <a:rPr lang="en-CA" sz="2000" dirty="0" smtClean="0"/>
              <a:t>Exceptions: needy person or student applies to board</a:t>
            </a:r>
          </a:p>
          <a:p>
            <a:pPr lvl="1"/>
            <a:r>
              <a:rPr lang="en-CA" sz="2000" dirty="0" smtClean="0"/>
              <a:t>Board must establish criteria and process</a:t>
            </a:r>
          </a:p>
          <a:p>
            <a:pPr lvl="1"/>
            <a:r>
              <a:rPr lang="en-CA" sz="2000" dirty="0" smtClean="0"/>
              <a:t>Funds must be open to all</a:t>
            </a:r>
          </a:p>
          <a:p>
            <a:pPr lvl="2"/>
            <a:r>
              <a:rPr lang="en-CA" sz="1800" dirty="0" smtClean="0"/>
              <a:t>Donors give to fund, not individual</a:t>
            </a:r>
          </a:p>
          <a:p>
            <a:pPr lvl="1"/>
            <a:r>
              <a:rPr lang="en-CA" sz="2000" dirty="0" smtClean="0"/>
              <a:t>Loans PROHIBITED</a:t>
            </a:r>
          </a:p>
        </p:txBody>
      </p:sp>
    </p:spTree>
    <p:extLst>
      <p:ext uri="{BB962C8B-B14F-4D97-AF65-F5344CB8AC3E}">
        <p14:creationId xmlns:p14="http://schemas.microsoft.com/office/powerpoint/2010/main" val="77834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Policies of the SDA Church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48" y="2568898"/>
            <a:ext cx="7511472" cy="4041162"/>
          </a:xfrm>
        </p:spPr>
        <p:txBody>
          <a:bodyPr>
            <a:noAutofit/>
          </a:bodyPr>
          <a:lstStyle/>
          <a:p>
            <a:r>
              <a:rPr lang="en-CA" sz="2400" dirty="0" smtClean="0"/>
              <a:t>Internal Control</a:t>
            </a:r>
          </a:p>
          <a:p>
            <a:pPr lvl="1"/>
            <a:r>
              <a:rPr lang="en-CA" sz="2000" dirty="0" smtClean="0"/>
              <a:t>Offering Collection Procedures</a:t>
            </a:r>
          </a:p>
          <a:p>
            <a:pPr lvl="2"/>
            <a:r>
              <a:rPr lang="en-CA" sz="1800" dirty="0" smtClean="0"/>
              <a:t>Count as soon as possible</a:t>
            </a:r>
          </a:p>
          <a:p>
            <a:pPr lvl="2"/>
            <a:r>
              <a:rPr lang="en-CA" sz="1800" dirty="0" smtClean="0"/>
              <a:t>2 unrelated individuals</a:t>
            </a:r>
          </a:p>
          <a:p>
            <a:pPr lvl="1"/>
            <a:r>
              <a:rPr lang="en-CA" sz="2000" dirty="0" smtClean="0"/>
              <a:t>Expenses</a:t>
            </a:r>
          </a:p>
          <a:p>
            <a:pPr lvl="2"/>
            <a:r>
              <a:rPr lang="en-CA" sz="1800" dirty="0" smtClean="0"/>
              <a:t>2 signatures</a:t>
            </a:r>
          </a:p>
          <a:p>
            <a:pPr lvl="2"/>
            <a:r>
              <a:rPr lang="en-CA" sz="1800" dirty="0" smtClean="0"/>
              <a:t>Expense claim form</a:t>
            </a:r>
          </a:p>
          <a:p>
            <a:pPr lvl="2"/>
            <a:r>
              <a:rPr lang="en-CA" sz="1800" dirty="0" smtClean="0"/>
              <a:t>Phone expenses</a:t>
            </a:r>
          </a:p>
          <a:p>
            <a:pPr lvl="2"/>
            <a:r>
              <a:rPr lang="en-CA" sz="1800" dirty="0" smtClean="0"/>
              <a:t>Payments to individuals board approved</a:t>
            </a:r>
          </a:p>
          <a:p>
            <a:r>
              <a:rPr lang="en-CA" sz="2400" dirty="0" smtClean="0"/>
              <a:t>Loose Offerings</a:t>
            </a:r>
          </a:p>
          <a:p>
            <a:pPr lvl="1"/>
            <a:r>
              <a:rPr lang="en-CA" sz="2000" dirty="0" smtClean="0"/>
              <a:t>Use offering calendar</a:t>
            </a:r>
          </a:p>
          <a:p>
            <a:endParaRPr lang="en-CA" sz="2400" dirty="0" smtClean="0"/>
          </a:p>
          <a:p>
            <a:pPr lvl="1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5160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Policies of the SDA Church cont.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Honorariums</a:t>
            </a:r>
          </a:p>
          <a:p>
            <a:pPr lvl="1"/>
            <a:r>
              <a:rPr lang="en-CA" sz="2000" dirty="0" smtClean="0"/>
              <a:t>Max $500 per year</a:t>
            </a:r>
          </a:p>
          <a:p>
            <a:pPr lvl="1"/>
            <a:r>
              <a:rPr lang="en-CA" sz="2000" dirty="0" smtClean="0"/>
              <a:t>Non-Canadian residents all amounts through Conference</a:t>
            </a:r>
          </a:p>
          <a:p>
            <a:r>
              <a:rPr lang="en-CA" sz="2400" dirty="0" smtClean="0"/>
              <a:t>Mission Trips</a:t>
            </a:r>
          </a:p>
          <a:p>
            <a:pPr lvl="1"/>
            <a:r>
              <a:rPr lang="en-CA" sz="2000" dirty="0" smtClean="0"/>
              <a:t>Documentation requirements</a:t>
            </a:r>
          </a:p>
          <a:p>
            <a:pPr lvl="1"/>
            <a:r>
              <a:rPr lang="en-CA" sz="2000" dirty="0" smtClean="0"/>
              <a:t>Canadian controlled projects</a:t>
            </a:r>
          </a:p>
          <a:p>
            <a:pPr lvl="1"/>
            <a:r>
              <a:rPr lang="en-CA" sz="2000" dirty="0" smtClean="0"/>
              <a:t>Reporting requirements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0669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Other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Payroll</a:t>
            </a:r>
          </a:p>
          <a:p>
            <a:r>
              <a:rPr lang="en-CA" dirty="0" smtClean="0"/>
              <a:t>Gifts-in-Kind (Done at Conference)</a:t>
            </a:r>
          </a:p>
          <a:p>
            <a:r>
              <a:rPr lang="en-CA" dirty="0" smtClean="0"/>
              <a:t>No Credit Cards</a:t>
            </a:r>
          </a:p>
          <a:p>
            <a:r>
              <a:rPr lang="en-CA" dirty="0" smtClean="0"/>
              <a:t>Designated Giving (policy &amp; Use of Funds)</a:t>
            </a:r>
          </a:p>
          <a:p>
            <a:pPr marL="742950" lvl="2"/>
            <a:r>
              <a:rPr lang="en-CA" dirty="0"/>
              <a:t>Encourage Members to Give to CFB</a:t>
            </a:r>
          </a:p>
          <a:p>
            <a:r>
              <a:rPr lang="en-CA" dirty="0" smtClean="0"/>
              <a:t>Document Retention Requirements</a:t>
            </a:r>
          </a:p>
          <a:p>
            <a:r>
              <a:rPr lang="en-CA" dirty="0" smtClean="0"/>
              <a:t>Board Approval of all Funds and Projects (for Insurance and …)</a:t>
            </a:r>
          </a:p>
          <a:p>
            <a:r>
              <a:rPr lang="en-CA" dirty="0" smtClean="0"/>
              <a:t>New Treasurer’s Training Done by Conference Office</a:t>
            </a:r>
          </a:p>
          <a:p>
            <a:r>
              <a:rPr lang="en-CA" dirty="0" smtClean="0"/>
              <a:t>Keeps Account Names General</a:t>
            </a:r>
          </a:p>
          <a:p>
            <a:r>
              <a:rPr lang="en-CA" dirty="0" smtClean="0"/>
              <a:t>Bank Signatures Changes Done at Conference</a:t>
            </a:r>
            <a:endParaRPr lang="en-US" dirty="0" smtClean="0"/>
          </a:p>
          <a:p>
            <a:r>
              <a:rPr lang="en-US" smtClean="0"/>
              <a:t>Direct</a:t>
            </a:r>
            <a:r>
              <a:rPr lang="en-US"/>
              <a:t> </a:t>
            </a:r>
            <a:r>
              <a:rPr lang="en-US" smtClean="0"/>
              <a:t>Energy</a:t>
            </a:r>
            <a:r>
              <a:rPr lang="en-US"/>
              <a:t> </a:t>
            </a:r>
            <a:r>
              <a:rPr lang="en-US" smtClean="0"/>
              <a:t>Agreemen</a:t>
            </a:r>
            <a:r>
              <a:rPr lang="en-US" dirty="0"/>
              <a:t>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1465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F4B54B"/>
      </a:accent1>
      <a:accent2>
        <a:srgbClr val="A2C84E"/>
      </a:accent2>
      <a:accent3>
        <a:srgbClr val="4BC298"/>
      </a:accent3>
      <a:accent4>
        <a:srgbClr val="4CB5D3"/>
      </a:accent4>
      <a:accent5>
        <a:srgbClr val="9167E3"/>
      </a:accent5>
      <a:accent6>
        <a:srgbClr val="E05073"/>
      </a:accent6>
      <a:hlink>
        <a:srgbClr val="E19520"/>
      </a:hlink>
      <a:folHlink>
        <a:srgbClr val="E8B15D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DD1DAD52-B525-46B5-8E87-60EE23581B9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DFCA6A7431B442BC0204FBE395C635" ma:contentTypeVersion="3" ma:contentTypeDescription="Create a new document." ma:contentTypeScope="" ma:versionID="7d669433977e24cb653bd221a7741c2d">
  <xsd:schema xmlns:xsd="http://www.w3.org/2001/XMLSchema" xmlns:xs="http://www.w3.org/2001/XMLSchema" xmlns:p="http://schemas.microsoft.com/office/2006/metadata/properties" xmlns:ns2="7ad0b3de-fa9e-47fd-b381-2f67da780b88" targetNamespace="http://schemas.microsoft.com/office/2006/metadata/properties" ma:root="true" ma:fieldsID="97a0544139980f99eb150d660740f04b" ns2:_="">
    <xsd:import namespace="7ad0b3de-fa9e-47fd-b381-2f67da780b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0b3de-fa9e-47fd-b381-2f67da780b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0FE016-4FB8-458B-90CE-AA5FD2302A11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1E253F19-5AE5-40D7-880C-F52B819981B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ad0b3de-fa9e-47fd-b381-2f67da780b88"/>
  </ds:schemaRefs>
</ds:datastoreItem>
</file>

<file path=customXml/itemProps3.xml><?xml version="1.0" encoding="utf-8"?>
<ds:datastoreItem xmlns:ds="http://schemas.openxmlformats.org/officeDocument/2006/customXml" ds:itemID="{82D892D5-D3C8-48AA-B030-5CE6A30161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1523</TotalTime>
  <Words>344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Mesh</vt:lpstr>
      <vt:lpstr>Church Treasurer Seminar</vt:lpstr>
      <vt:lpstr>What We Will Cover</vt:lpstr>
      <vt:lpstr>Tasks of the Treasurer</vt:lpstr>
      <vt:lpstr>Tasks of the Treasurer cont.</vt:lpstr>
      <vt:lpstr>Laws regarding Church Finances</vt:lpstr>
      <vt:lpstr>Laws regarding Church Finances cont.</vt:lpstr>
      <vt:lpstr>Policies of the SDA Church</vt:lpstr>
      <vt:lpstr>Policies of the SDA Church cont.</vt:lpstr>
      <vt:lpstr>Other Topics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Treasurer Seminar</dc:title>
  <dc:creator>B M</dc:creator>
  <cp:lastModifiedBy>Scott</cp:lastModifiedBy>
  <cp:revision>21</cp:revision>
  <dcterms:created xsi:type="dcterms:W3CDTF">2016-02-10T00:09:50Z</dcterms:created>
  <dcterms:modified xsi:type="dcterms:W3CDTF">2016-02-16T15:03:29Z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0x010100C7DFCA6A7431B442BC0204FBE395C635</vt:lpwstr>
  </property>
</Properties>
</file>